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108" y="-540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28263" cy="737282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关系图"/>
          <p:cNvPicPr>
            <a:picLocks noChangeAspect="1"/>
          </p:cNvPicPr>
          <p:nvPr/>
        </p:nvPicPr>
        <p:blipFill>
          <a:blip r:embed="rId2" cstate="print"/>
          <a:srcRect r="2528" b="10909"/>
          <a:stretch>
            <a:fillRect/>
          </a:stretch>
        </p:blipFill>
        <p:spPr>
          <a:xfrm>
            <a:off x="239184" y="692150"/>
            <a:ext cx="11885083" cy="611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117" y="549275"/>
            <a:ext cx="12192000" cy="151130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4233" y="2492375"/>
            <a:ext cx="7393517" cy="12223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007533" y="620713"/>
            <a:ext cx="1036320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831447-C893-4FB7-A405-85B25DF4EE9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3831447-C893-4FB7-A405-85B25DF4EE90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pPr/>
              <a:t>10/28/2025</a:t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17" y="333375"/>
            <a:ext cx="12192000" cy="100965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pic>
        <p:nvPicPr>
          <p:cNvPr id="1027" name="Picture 3" descr="关系图"/>
          <p:cNvPicPr>
            <a:picLocks noChangeAspect="1"/>
          </p:cNvPicPr>
          <p:nvPr/>
        </p:nvPicPr>
        <p:blipFill>
          <a:blip r:embed="rId13" cstate="print"/>
          <a:srcRect t="1094" r="8122" b="13318"/>
          <a:stretch>
            <a:fillRect/>
          </a:stretch>
        </p:blipFill>
        <p:spPr>
          <a:xfrm>
            <a:off x="7730067" y="4438650"/>
            <a:ext cx="4453467" cy="2333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Rectangle 4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9" name="Rectangle 5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  <a:pPr/>
              <a:t>10/28/2025</a:t>
            </a:fld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bldLvl="0" animBg="1"/>
      <p:bldP spid="1028" grpId="0" bldLvl="0"/>
    </p:bld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745" y="621030"/>
            <a:ext cx="10363200" cy="2807335"/>
          </a:xfrm>
        </p:spPr>
        <p:txBody>
          <a:bodyPr/>
          <a:lstStyle/>
          <a:p>
            <a:r>
              <a:rPr lang="en-US" altLang="ru-RU" sz="48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Р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ефлексия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уроках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истории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800" b="1">
                <a:latin typeface="Times New Roman" panose="02020603050405020304" charset="0"/>
                <a:cs typeface="Times New Roman" panose="02020603050405020304" charset="0"/>
              </a:rPr>
              <a:t>обществознания</a:t>
            </a:r>
            <a:r>
              <a:rPr lang="en-US" altLang="ru-RU" sz="4800" b="1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0" descr="Image244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7585" y="1439545"/>
            <a:ext cx="5635625" cy="468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Чемодан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мясорубка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корзина</a:t>
            </a:r>
          </a:p>
        </p:txBody>
      </p:sp>
      <p:pic>
        <p:nvPicPr>
          <p:cNvPr id="4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0795" y="1898650"/>
            <a:ext cx="37719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47385" y="1898650"/>
            <a:ext cx="2887980" cy="308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919210" y="2096770"/>
            <a:ext cx="2324100" cy="288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Светофор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260350" y="1316355"/>
            <a:ext cx="11322050" cy="5452110"/>
          </a:xfrm>
        </p:spPr>
        <p:txBody>
          <a:bodyPr/>
          <a:lstStyle/>
          <a:p>
            <a:pPr algn="just"/>
            <a:r>
              <a:rPr lang="en-US" altLang="en-US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Зеленая</a:t>
            </a:r>
            <a:r>
              <a:rPr lang="en-US" altLang="ru-RU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карточка</a:t>
            </a:r>
            <a:r>
              <a:rPr lang="en-US" altLang="ru-RU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удовлетворен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уроком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был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полезен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меня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пользой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хорошо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работал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понимал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все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говорилось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что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делалось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pPr algn="just"/>
            <a:r>
              <a:rPr lang="en-US" altLang="en-US" b="1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Желтая</a:t>
            </a:r>
            <a:r>
              <a:rPr lang="en-US" altLang="ru-RU" b="1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карточка</a:t>
            </a:r>
            <a:r>
              <a:rPr lang="en-US" altLang="ru-RU" b="1">
                <a:solidFill>
                  <a:srgbClr val="FFFF00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был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интересен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принимал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участие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был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определенной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степени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полезен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меня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отвечал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места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выполнил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ряд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заданий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Мне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было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достаточно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комфортно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pPr algn="just"/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Красная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карточка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Пользы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получил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мало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очень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понимал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чем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идет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речь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Мне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это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нужно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ответу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был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готов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Плюс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–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минус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интересно</a:t>
            </a:r>
          </a:p>
        </p:txBody>
      </p:sp>
      <p:pic>
        <p:nvPicPr>
          <p:cNvPr id="7" name="Замещающее содержимое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6855" y="1795780"/>
            <a:ext cx="7992110" cy="40722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Лестница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успеха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Ребёнок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помещает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изображение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человечка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соответствующую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ступеньку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latin typeface="Times New Roman" panose="02020603050405020304" charset="0"/>
                <a:cs typeface="Times New Roman" panose="02020603050405020304" charset="0"/>
              </a:rPr>
              <a:t>лесенки</a:t>
            </a:r>
            <a:r>
              <a:rPr lang="en-US" altLang="ru-RU" sz="3600" b="1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pPr algn="just"/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Нижняя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ступенька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 -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меня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ничего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получилось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pPr algn="just"/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Средняя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ступенька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 -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меня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были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проблемы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 </a:t>
            </a:r>
          </a:p>
          <a:p>
            <a:pPr algn="just"/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Верхняя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ступенька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 -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мне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всё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удалось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"/>
            <a:ext cx="10972800" cy="1485900"/>
          </a:xfrm>
        </p:spPr>
        <p:txBody>
          <a:bodyPr/>
          <a:lstStyle/>
          <a:p>
            <a:r>
              <a:rPr lang="en-US" altLang="ru-RU"/>
              <a:t> 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Исторический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смайл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эмоционального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закрепления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Пример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урока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Куликовской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битве</a:t>
            </a:r>
            <a:r>
              <a:rPr lang="en-US" altLang="ru-RU" sz="3600" b="1">
                <a:solidFill>
                  <a:srgbClr val="00B05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Нарисуйте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3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смайла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которые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могли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бы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быть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у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Дмитрия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Донского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победы</a:t>
            </a:r>
          </a:p>
          <a:p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Мамая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поражения</a:t>
            </a:r>
          </a:p>
          <a:p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•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Простого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воина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4460"/>
            <a:ext cx="10972800" cy="1293495"/>
          </a:xfrm>
        </p:spPr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Телеграмма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из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прошлого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лаконичный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итог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темы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Реформы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Петра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I</a:t>
            </a:r>
            <a:r>
              <a:rPr lang="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pPr algn="just"/>
            <a:r>
              <a:rPr lang="en-US" altLang="ru-RU" sz="40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—</a:t>
            </a:r>
            <a:r>
              <a:rPr lang="en-US" altLang="ru-RU" sz="44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Составьте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телеграмму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от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имени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Петра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не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больше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10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слов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!),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где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он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объясняет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потомкам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главный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смысл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своих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преобразований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Исторический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хештег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современное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осмысление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en-US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изучения</a:t>
            </a:r>
            <a:r>
              <a:rPr lang="en-US" altLang="ru-RU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эпохи</a:t>
            </a:r>
            <a:r>
              <a:rPr lang="en-US" altLang="ru-RU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Возрождения</a:t>
            </a:r>
            <a:r>
              <a:rPr lang="en-US" altLang="ru-RU" sz="44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pPr algn="just"/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—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Придумайте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3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хештега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которые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могли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бы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стать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вирусными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если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бы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соцсети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существовали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XV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веке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Объясните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их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 b="1">
                <a:latin typeface="Times New Roman" panose="02020603050405020304" charset="0"/>
                <a:cs typeface="Times New Roman" panose="02020603050405020304" charset="0"/>
              </a:rPr>
              <a:t>смысл</a:t>
            </a:r>
            <a:r>
              <a:rPr lang="en-US" altLang="ru-RU" sz="4400" b="1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Пример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учеников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ru-RU" sz="5400" b="1">
                <a:latin typeface="Times New Roman" panose="02020603050405020304" charset="0"/>
                <a:cs typeface="Times New Roman" panose="02020603050405020304" charset="0"/>
              </a:rPr>
              <a:t>#</a:t>
            </a:r>
            <a:r>
              <a:rPr lang="en-US" altLang="en-US" sz="5400" b="1">
                <a:latin typeface="Times New Roman" panose="02020603050405020304" charset="0"/>
                <a:cs typeface="Times New Roman" panose="02020603050405020304" charset="0"/>
              </a:rPr>
              <a:t>ДаВинчиТренды</a:t>
            </a:r>
            <a:r>
              <a:rPr lang="en-US" altLang="ru-RU" sz="5400" b="1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sz="5400" b="1">
                <a:latin typeface="Times New Roman" panose="02020603050405020304" charset="0"/>
                <a:cs typeface="Times New Roman" panose="02020603050405020304" charset="0"/>
              </a:rPr>
              <a:t>за</a:t>
            </a:r>
            <a:r>
              <a:rPr lang="en-US" altLang="ru-RU" sz="5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5400" b="1">
                <a:latin typeface="Times New Roman" panose="02020603050405020304" charset="0"/>
                <a:cs typeface="Times New Roman" panose="02020603050405020304" charset="0"/>
              </a:rPr>
              <a:t>многогранность</a:t>
            </a:r>
            <a:r>
              <a:rPr lang="en-US" altLang="ru-RU" sz="5400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5400" b="1">
                <a:latin typeface="Times New Roman" panose="02020603050405020304" charset="0"/>
                <a:cs typeface="Times New Roman" panose="02020603050405020304" charset="0"/>
              </a:rPr>
              <a:t>гения</a:t>
            </a:r>
            <a:r>
              <a:rPr lang="en-US" altLang="ru-RU" sz="5400" b="1"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Капсула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времени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выборочное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сохранение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знаний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изучения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Древнего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Египта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—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Вы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-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хранитель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музея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будущего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капсулу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времени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можно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положить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• 1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реальный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артефакт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этой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эпохи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• 1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нематериальную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ценность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идею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изобретение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  <a:p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• 1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предупреждение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потомкам</a:t>
            </a:r>
          </a:p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Обоснуйте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свой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выбор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мини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эссе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(3-5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предложений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99695" y="702945"/>
            <a:ext cx="11991975" cy="5064760"/>
          </a:xfrm>
        </p:spPr>
        <p:txBody>
          <a:bodyPr/>
          <a:lstStyle/>
          <a:p>
            <a:pPr algn="ctr"/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происходит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латинского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reflexio –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обращение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назад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</a:p>
          <a:p>
            <a:pPr algn="ctr"/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Словарь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иностранных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определяет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рефлексию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размышление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своем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внутреннем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состоянии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самопознание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</a:p>
          <a:p>
            <a:pPr algn="ctr"/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Толковый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словарь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русского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языка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трактует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рефлексию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самоанализ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современной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педагогике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под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рефлексией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понимают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самоанализ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деятельности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её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>
                <a:latin typeface="Times New Roman" panose="02020603050405020304" charset="0"/>
                <a:cs typeface="Times New Roman" panose="02020603050405020304" charset="0"/>
              </a:rPr>
              <a:t>результатов</a:t>
            </a:r>
            <a:r>
              <a:rPr lang="en-US" altLang="ru-RU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Суд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истории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(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ролевая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дискуссия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)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После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темы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о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крепостном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праве</a:t>
            </a:r>
            <a:r>
              <a:rPr lang="en-US" altLang="ru-RU" sz="40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pPr algn="just"/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—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Распределите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роли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: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помещик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крестьянин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Александр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II,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западный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журналист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.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Пусть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каждый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напишет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объявление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газету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1861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года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: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заголовок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+ 2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эмоциональных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предложения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от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своего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000">
                <a:latin typeface="Times New Roman" panose="02020603050405020304" charset="0"/>
                <a:cs typeface="Times New Roman" panose="02020603050405020304" charset="0"/>
              </a:rPr>
              <a:t>лица</a:t>
            </a:r>
            <a:r>
              <a:rPr lang="en-US" altLang="ru-RU" sz="40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чего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нужна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?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07975" y="1344930"/>
            <a:ext cx="11774170" cy="4903470"/>
          </a:xfrm>
        </p:spPr>
        <p:txBody>
          <a:bodyPr/>
          <a:lstStyle/>
          <a:p>
            <a:pPr algn="ctr"/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Если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ребенок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понимает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  <a:p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ради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чего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он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изучает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данную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тему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она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ему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пригодится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будущем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какие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цели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должны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быть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достигнуты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именно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этом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какой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вклад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общее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дело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он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может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внести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;</a:t>
            </a:r>
          </a:p>
          <a:p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процесс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обучения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становится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намного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интереснее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легче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как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ученика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так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для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учителя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Когда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проводить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рефлексию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?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203200" y="1600200"/>
            <a:ext cx="11794490" cy="5007610"/>
          </a:xfrm>
        </p:spPr>
        <p:txBody>
          <a:bodyPr/>
          <a:lstStyle/>
          <a:p>
            <a:pPr algn="just"/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Рефлексию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можно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проводить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любом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этапе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урока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также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итогам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изучения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темы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целого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раздела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материала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  <a:p>
            <a:pPr algn="just"/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–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это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фаза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урока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время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которой</a:t>
            </a:r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,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об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учащиеся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вновь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обращаются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только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что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пройденному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на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уроке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материалу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к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смыслу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узнанного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подвергают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его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проверке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сопоставляют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,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что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знали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узнали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т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.</a:t>
            </a:r>
            <a:r>
              <a:rPr lang="en-US" altLang="en-US" sz="3600">
                <a:latin typeface="Times New Roman" panose="02020603050405020304" charset="0"/>
                <a:cs typeface="Times New Roman" panose="02020603050405020304" charset="0"/>
              </a:rPr>
              <a:t>п</a:t>
            </a:r>
            <a:r>
              <a:rPr lang="en-US" altLang="ru-RU" sz="3600">
                <a:latin typeface="Times New Roman" panose="02020603050405020304" charset="0"/>
                <a:cs typeface="Times New Roman" panose="02020603050405020304" charset="0"/>
              </a:rPr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Виды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рефлексии</a:t>
            </a:r>
            <a:r>
              <a:rPr lang="ru-RU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: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настроения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и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эмоционального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состояния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  <a:p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деятельности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  <a:p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содержания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учебного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sz="4400">
                <a:latin typeface="Times New Roman" panose="02020603050405020304" charset="0"/>
                <a:cs typeface="Times New Roman" panose="02020603050405020304" charset="0"/>
              </a:rPr>
              <a:t>материала</a:t>
            </a:r>
            <a:r>
              <a:rPr lang="en-US" altLang="ru-RU" sz="4400"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прием</a:t>
            </a:r>
            <a:r>
              <a:rPr lang="en-US" altLang="ru-RU" sz="4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" altLang="en-US" sz="4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sz="4800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Смайлики</a:t>
            </a:r>
          </a:p>
        </p:txBody>
      </p:sp>
      <p:pic>
        <p:nvPicPr>
          <p:cNvPr id="9" name="Рисунок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6615" y="1781810"/>
            <a:ext cx="270319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32985" y="1727200"/>
            <a:ext cx="2694940" cy="284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585200" y="1727200"/>
            <a:ext cx="2701290" cy="27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Маятник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настроения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en-US"/>
          </a:p>
          <a:p>
            <a:endParaRPr lang="ru-RU" altLang="en-US"/>
          </a:p>
        </p:txBody>
      </p:sp>
      <p:pic>
        <p:nvPicPr>
          <p:cNvPr id="15" name="Рисунок 7" descr="5a35c3ab3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14425" y="1599565"/>
            <a:ext cx="373888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4" descr="81acf2f15f05cf72cada4b6623ce8f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96000" y="1988820"/>
            <a:ext cx="3423920" cy="324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Кораблик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endParaRPr lang="en-US" altLang="ru-RU" b="1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                                        </a:t>
            </a:r>
          </a:p>
        </p:txBody>
      </p:sp>
      <p:pic>
        <p:nvPicPr>
          <p:cNvPr id="4" name="Изображение 3" descr="foni-papik-pro-gi9m-p-kartinki-korabl-alie-parusa-na-prozrachnom-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290" y="1600200"/>
            <a:ext cx="3400425" cy="2430145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7880" y="2581910"/>
            <a:ext cx="3190875" cy="304165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76360" y="1600200"/>
            <a:ext cx="2769235" cy="32410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«</a:t>
            </a:r>
            <a:r>
              <a:rPr lang="en-US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Пейзаж</a:t>
            </a:r>
            <a:r>
              <a:rPr lang="" altLang="en-US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»</a:t>
            </a:r>
            <a:r>
              <a:rPr lang="en-US" altLang="ru-RU" b="1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. </a:t>
            </a:r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3555" y="1626870"/>
            <a:ext cx="5326380" cy="3924300"/>
          </a:xfrm>
          <a:prstGeom prst="rect">
            <a:avLst/>
          </a:prstGeom>
        </p:spPr>
      </p:pic>
      <p:pic>
        <p:nvPicPr>
          <p:cNvPr id="5" name="Изображение 4" descr="scale_120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8860" y="1626870"/>
            <a:ext cx="5529580" cy="3924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usiness Cooperate">
  <a:themeElements>
    <a:clrScheme name="Business Cooper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siness Cooperat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usiness Cooper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Произвольный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Business Cooperate</vt:lpstr>
      <vt:lpstr> Рефлексия на уроках истории и обществознания.</vt:lpstr>
      <vt:lpstr>Слайд 2</vt:lpstr>
      <vt:lpstr>Для чего нужна рефлексия?</vt:lpstr>
      <vt:lpstr>Когда проводить рефлексию?</vt:lpstr>
      <vt:lpstr>Виды рефлексии:</vt:lpstr>
      <vt:lpstr>прием «Смайлики</vt:lpstr>
      <vt:lpstr>«Маятник настроения» </vt:lpstr>
      <vt:lpstr>«Кораблик»</vt:lpstr>
      <vt:lpstr>«Пейзаж». </vt:lpstr>
      <vt:lpstr>Слайд 10</vt:lpstr>
      <vt:lpstr>Чемодан, мясорубка, корзина</vt:lpstr>
      <vt:lpstr>Светофор</vt:lpstr>
      <vt:lpstr>Плюс – минус- интересно</vt:lpstr>
      <vt:lpstr>Лестница успеха</vt:lpstr>
      <vt:lpstr> «Исторический смайл» (для эмоционального закрепления)</vt:lpstr>
      <vt:lpstr>Телеграмма из прошлого (лаконичный итог)</vt:lpstr>
      <vt:lpstr>Исторический хештег» (современное осмысление)</vt:lpstr>
      <vt:lpstr>Пример учеников:</vt:lpstr>
      <vt:lpstr>Капсула времени (выборочное сохранение знаний)</vt:lpstr>
      <vt:lpstr>Суд истории (ролевая дискуссия)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01</cp:lastModifiedBy>
  <cp:revision>5</cp:revision>
  <dcterms:created xsi:type="dcterms:W3CDTF">2025-07-23T00:59:00Z</dcterms:created>
  <dcterms:modified xsi:type="dcterms:W3CDTF">2025-10-28T08:09:46Z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1049-12.2.0.22549</vt:lpwstr>
  </property>
  <property fmtid="{D5CDD505-2E9C-101B-9397-08002B2CF9AE}" pid="3" name="ICV">
    <vt:lpwstr>E9570D2E314C4FE9B5D2497FAA2293AB_13</vt:lpwstr>
  </property>
</Properties>
</file>